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tif" ContentType="image/tif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74"/>
  </p:notesMasterIdLst>
  <p:handoutMasterIdLst>
    <p:handoutMasterId r:id="rId75"/>
  </p:handoutMasterIdLst>
  <p:sldIdLst>
    <p:sldId id="340" r:id="rId2"/>
    <p:sldId id="341" r:id="rId3"/>
    <p:sldId id="342" r:id="rId4"/>
    <p:sldId id="343" r:id="rId5"/>
    <p:sldId id="256" r:id="rId6"/>
    <p:sldId id="259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10" r:id="rId49"/>
    <p:sldId id="311" r:id="rId50"/>
    <p:sldId id="312" r:id="rId51"/>
    <p:sldId id="260" r:id="rId52"/>
    <p:sldId id="333" r:id="rId53"/>
    <p:sldId id="338" r:id="rId54"/>
    <p:sldId id="339" r:id="rId55"/>
    <p:sldId id="262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23" r:id="rId65"/>
    <p:sldId id="324" r:id="rId66"/>
    <p:sldId id="325" r:id="rId67"/>
    <p:sldId id="326" r:id="rId68"/>
    <p:sldId id="327" r:id="rId69"/>
    <p:sldId id="328" r:id="rId70"/>
    <p:sldId id="329" r:id="rId71"/>
    <p:sldId id="330" r:id="rId72"/>
    <p:sldId id="331" r:id="rId7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9A9BC0F-B94E-A640-83FC-4498B9DFB08D}">
          <p14:sldIdLst>
            <p14:sldId id="340"/>
            <p14:sldId id="341"/>
            <p14:sldId id="342"/>
            <p14:sldId id="343"/>
          </p14:sldIdLst>
        </p14:section>
        <p14:section name="Conceptos" id="{51BF9654-125A-B141-8EA5-84C17335F87B}">
          <p14:sldIdLst>
            <p14:sldId id="256"/>
            <p14:sldId id="259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10"/>
            <p14:sldId id="311"/>
            <p14:sldId id="312"/>
          </p14:sldIdLst>
        </p14:section>
        <p14:section name="Ejercicios" id="{834E32D9-3A73-9C43-B805-E6F6458F6209}">
          <p14:sldIdLst>
            <p14:sldId id="260"/>
            <p14:sldId id="333"/>
            <p14:sldId id="338"/>
            <p14:sldId id="339"/>
          </p14:sldIdLst>
        </p14:section>
        <p14:section name="Resolución" id="{21731FF2-E669-DA4D-8C98-EBA50549C89C}">
          <p14:sldIdLst>
            <p14:sldId id="26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5D6"/>
    <a:srgbClr val="EF3449"/>
    <a:srgbClr val="5A3A92"/>
    <a:srgbClr val="1DC1DC"/>
    <a:srgbClr val="F25B2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0"/>
    <p:restoredTop sz="93142"/>
  </p:normalViewPr>
  <p:slideViewPr>
    <p:cSldViewPr snapToGrid="0" snapToObjects="1">
      <p:cViewPr>
        <p:scale>
          <a:sx n="120" d="100"/>
          <a:sy n="120" d="100"/>
        </p:scale>
        <p:origin x="153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handoutMaster" Target="handoutMasters/handoutMaster1.xml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pPr/>
              <a:t>27/10/17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tiff>
</file>

<file path=ppt/media/image40.tiff>
</file>

<file path=ppt/media/image41.tiff>
</file>

<file path=ppt/media/image42.tiff>
</file>

<file path=ppt/media/image43.tiff>
</file>

<file path=ppt/media/image4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pPr/>
              <a:t>27/10/17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48722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9387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61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5959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71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375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t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jpeg"/><Relationship Id="rId3" Type="http://schemas.microsoft.com/office/2007/relationships/hdphoto" Target="../media/hdphoto1.wdp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tiff"/><Relationship Id="rId3" Type="http://schemas.openxmlformats.org/officeDocument/2006/relationships/image" Target="../media/image41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1.wdp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42.tiff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tif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Relationship Id="rId3" Type="http://schemas.openxmlformats.org/officeDocument/2006/relationships/image" Target="../media/image42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Relationship Id="rId3" Type="http://schemas.openxmlformats.org/officeDocument/2006/relationships/image" Target="../media/image41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3.tiff"/><Relationship Id="rId3" Type="http://schemas.openxmlformats.org/officeDocument/2006/relationships/image" Target="../media/image41.tif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3.tiff"/><Relationship Id="rId3" Type="http://schemas.openxmlformats.org/officeDocument/2006/relationships/image" Target="../media/image41.tif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4.tiff"/><Relationship Id="rId3" Type="http://schemas.openxmlformats.org/officeDocument/2006/relationships/image" Target="../media/image41.tif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err="1"/>
              <a:t>Modularización</a:t>
            </a:r>
            <a:r>
              <a:rPr lang="es-ES_tradnl" dirty="0"/>
              <a:t> y Métodos </a:t>
            </a:r>
            <a:r>
              <a:rPr lang="es-ES_tradnl" dirty="0" smtClean="0"/>
              <a:t>(Repaso)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50051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/>
              <a:t> </a:t>
            </a:r>
            <a:r>
              <a:rPr lang="es-AR" sz="2000" dirty="0" err="1" smtClean="0"/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/>
              <a:t> </a:t>
            </a:r>
            <a:r>
              <a:rPr lang="es-AR" sz="2000" dirty="0" err="1" smtClean="0"/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16660" y="4300834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16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dirty="0" smtClean="0">
              <a:solidFill>
                <a:srgbClr val="000000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16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dirty="0" smtClean="0">
              <a:solidFill>
                <a:srgbClr val="000000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024618"/>
            <a:ext cx="7886700" cy="4351338"/>
          </a:xfrm>
        </p:spPr>
        <p:txBody>
          <a:bodyPr>
            <a:noAutofit/>
          </a:bodyPr>
          <a:lstStyle/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/>
              <a:t>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024618"/>
            <a:ext cx="7886700" cy="4351338"/>
          </a:xfrm>
        </p:spPr>
        <p:txBody>
          <a:bodyPr>
            <a:noAutofit/>
          </a:bodyPr>
          <a:lstStyle/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/>
              <a:t>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4242391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  <a:endParaRPr lang="es-AR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s-AR" dirty="0" smtClean="0"/>
              <a:t>Buenas Prácticas de Programación (Concepto)</a:t>
            </a:r>
            <a:endParaRPr lang="es-AR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8223" y="900000"/>
            <a:ext cx="9005745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Entender el problema, diseñar una estrategia, implementar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Nombres representativos de variables y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Código claro, comprensible, etc.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Indentación en las estructuras de control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Comentarios en el código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// Así se comenta en PSeInt, con las dos barras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pic>
        <p:nvPicPr>
          <p:cNvPr id="7" name="6 Imagen" descr="buenasPracticvasProgramacion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299" y="3258878"/>
            <a:ext cx="2771775" cy="16478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Usar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duplicar código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Dividir el problema en sub problemas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Construir el código tan simple como sea posible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 el código funcione no significa que esté bien programado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pic>
        <p:nvPicPr>
          <p:cNvPr id="6" name="5 Imagen" descr="buenasPracticasProgramaci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018" y="2120315"/>
            <a:ext cx="2425332" cy="149251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  <a:endParaRPr lang="es-AR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 smtClean="0"/>
              <a:t>Arreglos (Conceptos)</a:t>
            </a:r>
            <a:endParaRPr lang="es-A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Repaso</a:t>
            </a:r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Agrupan</a:t>
            </a:r>
            <a:r>
              <a:rPr lang="es-ES" dirty="0" smtClean="0"/>
              <a:t> un conjunto de sentencias de código </a:t>
            </a:r>
            <a:r>
              <a:rPr lang="es-ES" b="1" dirty="0" smtClean="0"/>
              <a:t>cohesivas</a:t>
            </a:r>
          </a:p>
          <a:p>
            <a:r>
              <a:rPr lang="es-ES" dirty="0" smtClean="0"/>
              <a:t>Tienen un </a:t>
            </a:r>
            <a:r>
              <a:rPr lang="es-ES" b="1" dirty="0" smtClean="0"/>
              <a:t>nombre representativo</a:t>
            </a:r>
          </a:p>
          <a:p>
            <a:r>
              <a:rPr lang="es-ES" dirty="0" smtClean="0"/>
              <a:t>Pueden ser invocados</a:t>
            </a:r>
          </a:p>
          <a:p>
            <a:r>
              <a:rPr lang="es-ES" dirty="0" smtClean="0"/>
              <a:t>Pueden declarar parámetros </a:t>
            </a:r>
          </a:p>
          <a:p>
            <a:r>
              <a:rPr lang="es-ES" dirty="0" smtClean="0"/>
              <a:t>Pueden devolver un valor</a:t>
            </a:r>
          </a:p>
          <a:p>
            <a:r>
              <a:rPr lang="es-ES" dirty="0" smtClean="0"/>
              <a:t>Nos ayudan a </a:t>
            </a:r>
            <a:r>
              <a:rPr lang="es-ES" b="1" dirty="0" smtClean="0"/>
              <a:t>reusar</a:t>
            </a:r>
            <a:r>
              <a:rPr lang="es-ES" dirty="0" smtClean="0"/>
              <a:t> el código </a:t>
            </a:r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16" name="Imagen 14"/>
          <p:cNvPicPr/>
          <p:nvPr/>
        </p:nvPicPr>
        <p:blipFill>
          <a:blip r:embed="rId2"/>
          <a:srcRect l="3106" t="5250" r="2404" b="5510"/>
          <a:stretch/>
        </p:blipFill>
        <p:spPr>
          <a:xfrm>
            <a:off x="7305515" y="4886960"/>
            <a:ext cx="1619506" cy="15295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765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de Datos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5000"/>
              </a:lnSpc>
              <a:buNone/>
            </a:pPr>
            <a:r>
              <a:rPr lang="es-AR" sz="2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Forma particular de organizar datos</a:t>
            </a: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434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que permiten </a:t>
            </a: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COLECCIONAR </a:t>
            </a: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elementos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GUARDARLOS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RECORRERLOS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MANIPULARLOS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Operaciones básicas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COLOCAR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OBTENER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sp>
        <p:nvSpPr>
          <p:cNvPr id="6" name="CustomShape 2"/>
          <p:cNvSpPr/>
          <p:nvPr/>
        </p:nvSpPr>
        <p:spPr>
          <a:xfrm>
            <a:off x="5511400" y="3525991"/>
            <a:ext cx="3150335" cy="18740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1960" tIns="111960" rIns="111960" bIns="111960"/>
          <a:lstStyle/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LISTAS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PILAS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ARBOLES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6 Imagen"/>
          <p:cNvPicPr/>
          <p:nvPr/>
        </p:nvPicPr>
        <p:blipFill>
          <a:blip r:embed="rId2"/>
          <a:stretch/>
        </p:blipFill>
        <p:spPr>
          <a:xfrm>
            <a:off x="6378808" y="1824364"/>
            <a:ext cx="2765160" cy="1330744"/>
          </a:xfrm>
          <a:prstGeom prst="rect">
            <a:avLst/>
          </a:prstGeom>
          <a:ln>
            <a:noFill/>
          </a:ln>
        </p:spPr>
      </p:pic>
      <p:pic>
        <p:nvPicPr>
          <p:cNvPr id="8" name="7 Imagen"/>
          <p:cNvPicPr/>
          <p:nvPr/>
        </p:nvPicPr>
        <p:blipFill>
          <a:blip r:embed="rId3"/>
          <a:stretch/>
        </p:blipFill>
        <p:spPr>
          <a:xfrm>
            <a:off x="6476926" y="5400000"/>
            <a:ext cx="2433157" cy="1111338"/>
          </a:xfrm>
          <a:prstGeom prst="rect">
            <a:avLst/>
          </a:prstGeom>
          <a:ln>
            <a:noFill/>
          </a:ln>
        </p:spPr>
      </p:pic>
      <p:pic>
        <p:nvPicPr>
          <p:cNvPr id="9" name="8 Imagen"/>
          <p:cNvPicPr/>
          <p:nvPr/>
        </p:nvPicPr>
        <p:blipFill>
          <a:blip r:embed="rId4"/>
          <a:stretch/>
        </p:blipFill>
        <p:spPr>
          <a:xfrm>
            <a:off x="3866316" y="4157330"/>
            <a:ext cx="2028056" cy="109088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- Arreglos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Construya un algoritmo que según el número de mes muestre el nombre de dicho mes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¿Cómo se puede hacer?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pic>
        <p:nvPicPr>
          <p:cNvPr id="6" name="5 Imagen" descr="mese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951" y="4192776"/>
            <a:ext cx="4063242" cy="211654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- Identificación Mes - Código</a:t>
            </a:r>
            <a:endParaRPr lang="es-AR" sz="31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Mes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el número de mes que le interesa"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Segun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Enero"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2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Febrero"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3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Marzo"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4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Abril"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5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Mayo"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6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Junio"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7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Julio"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8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Agosto“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9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Septiembre"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10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Octubre"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11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Noviembre“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12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Diciembre"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Otro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Modo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</a:t>
            </a:r>
            <a:r>
              <a:rPr lang="es-AR" sz="1400" dirty="0" err="1" smtClean="0">
                <a:solidFill>
                  <a:srgbClr val="FF0000"/>
                </a:solidFill>
              </a:rPr>
              <a:t>Ud</a:t>
            </a:r>
            <a:r>
              <a:rPr lang="es-AR" sz="1400" dirty="0" smtClean="0">
                <a:solidFill>
                  <a:srgbClr val="FF0000"/>
                </a:solidFill>
              </a:rPr>
              <a:t> no ha escrito un número de mes válido"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FinSegun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pic>
        <p:nvPicPr>
          <p:cNvPr id="6" name="5 Imagen" descr="meses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160" y="2995945"/>
            <a:ext cx="3689070" cy="232033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Otras Necesidades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1960" indent="-135720">
              <a:lnSpc>
                <a:spcPct val="10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¿Qué pasa si en lugar de meses fueran clientes y números de clientes?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91960" indent="-135720">
              <a:lnSpc>
                <a:spcPct val="10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medida que tengo más clientes tengo que programar más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Segun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/ Si… imposible en aplicaciones reales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22</a:t>
            </a:fld>
            <a:endParaRPr lang="es-ES_tradnl" dirty="0"/>
          </a:p>
        </p:txBody>
      </p:sp>
      <p:pic>
        <p:nvPicPr>
          <p:cNvPr id="6" name="5 Imagen" descr="cliente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274" y="4555060"/>
            <a:ext cx="2880094" cy="202036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/>
          <a:lstStyle/>
          <a:p>
            <a:r>
              <a:rPr lang="es-AR" b="1" dirty="0" smtClean="0"/>
              <a:t>Estructuras de Datos  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Arreglos/Listas/Vectores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Los arreglos son estructuras de datos homogéneas (todos sus datos son del mismo tipo)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Permiten almacenar un determinado número de datos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Tiene muchos elementos, y a cada uno de ellos se acceden indicando que posición se quiere usar (un índice)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23</a:t>
            </a:fld>
            <a:endParaRPr lang="es-ES_tradnl" dirty="0"/>
          </a:p>
        </p:txBody>
      </p:sp>
      <p:pic>
        <p:nvPicPr>
          <p:cNvPr id="7" name="6 Imagen" descr="arregl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676" y="4815517"/>
            <a:ext cx="6638519" cy="169582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</a:t>
            </a:r>
            <a:r>
              <a:rPr lang="es-AR" dirty="0" smtClean="0"/>
              <a:t> </a:t>
            </a:r>
            <a:br>
              <a:rPr lang="es-AR" dirty="0" smtClean="0"/>
            </a:br>
            <a:r>
              <a:rPr lang="es-AR" sz="2800" i="1" dirty="0" smtClean="0"/>
              <a:t>Arreglos/Listas/Vectores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Lista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Array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Los elementos deben ser del mismo tipo de dato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Zero-based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(arreglos de base cero) -&gt; Índices comienzan en 0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La cantidad de elementos total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Length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será igual al número del último elemento más 1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Propiedades: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ELEMENTO o ITEM: a, b, c, d, 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LONGITUD: 5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INDICE o SUBINDICE: 0, 1, 2, 3, 4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24</a:t>
            </a:fld>
            <a:endParaRPr lang="es-ES_tradnl" dirty="0"/>
          </a:p>
        </p:txBody>
      </p:sp>
      <p:grpSp>
        <p:nvGrpSpPr>
          <p:cNvPr id="13" name="12 Grupo"/>
          <p:cNvGrpSpPr/>
          <p:nvPr/>
        </p:nvGrpSpPr>
        <p:grpSpPr>
          <a:xfrm>
            <a:off x="5769116" y="4175000"/>
            <a:ext cx="2920978" cy="1746323"/>
            <a:chOff x="5769116" y="4175000"/>
            <a:chExt cx="2920978" cy="1746323"/>
          </a:xfrm>
        </p:grpSpPr>
        <p:graphicFrame>
          <p:nvGraphicFramePr>
            <p:cNvPr id="8" name="Table 2"/>
            <p:cNvGraphicFramePr/>
            <p:nvPr/>
          </p:nvGraphicFramePr>
          <p:xfrm>
            <a:off x="5776614" y="4565643"/>
            <a:ext cx="2913480" cy="888658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888658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a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b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c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d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e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" name="Table 3"/>
            <p:cNvGraphicFramePr/>
            <p:nvPr/>
          </p:nvGraphicFramePr>
          <p:xfrm>
            <a:off x="5769116" y="5203276"/>
            <a:ext cx="2913480" cy="304800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251024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0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1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2</a:t>
                        </a:r>
                        <a:endParaRPr lang="es-AR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3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4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10" name="CustomShape 4"/>
            <p:cNvSpPr/>
            <p:nvPr/>
          </p:nvSpPr>
          <p:spPr>
            <a:xfrm>
              <a:off x="5776614" y="4175000"/>
              <a:ext cx="2235971" cy="390642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5"/>
            <p:cNvSpPr/>
            <p:nvPr/>
          </p:nvSpPr>
          <p:spPr>
            <a:xfrm>
              <a:off x="5797357" y="4194216"/>
              <a:ext cx="2215228" cy="35221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81800" tIns="181800" rIns="181800" bIns="181800" anchor="ctr"/>
            <a:lstStyle/>
            <a:p>
              <a:pPr algn="ctr">
                <a:lnSpc>
                  <a:spcPct val="90000"/>
                </a:lnSpc>
              </a:pPr>
              <a:r>
                <a:rPr lang="es-AR" sz="2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Arreglo</a:t>
              </a:r>
              <a:endParaRPr lang="es-AR" sz="2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2" name="CustomShape 6"/>
            <p:cNvSpPr/>
            <p:nvPr/>
          </p:nvSpPr>
          <p:spPr>
            <a:xfrm>
              <a:off x="5844547" y="5656521"/>
              <a:ext cx="2484042" cy="26480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Longitud = </a:t>
              </a:r>
              <a:r>
                <a:rPr lang="es-AR" sz="1800" b="1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Length</a:t>
              </a: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= 5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Arreglos en </a:t>
            </a:r>
            <a:r>
              <a:rPr lang="es-AR" b="1" dirty="0" err="1" smtClean="0"/>
              <a:t>PSeint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160000"/>
            <a:ext cx="469178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Ir a menú configurar 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Seleccionar Opciones del lenguaje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Seleccionar el perfil &lt;personalizado&gt; y presionar el botón Personalizar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25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5320433" y="2160000"/>
            <a:ext cx="3823535" cy="4060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Arreglos en </a:t>
            </a:r>
            <a:r>
              <a:rPr lang="es-AR" b="1" dirty="0" err="1" smtClean="0"/>
              <a:t>PSeint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506662"/>
            <a:ext cx="3619350" cy="4351338"/>
          </a:xfrm>
        </p:spPr>
        <p:txBody>
          <a:bodyPr/>
          <a:lstStyle/>
          <a:p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Marcar: Utilizar arreglos en base cero y presionar aceptar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26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4248000" y="2204280"/>
            <a:ext cx="4481330" cy="359046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 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Definición de Arreglos 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s-AR" b="1" dirty="0" err="1" smtClean="0">
                <a:solidFill>
                  <a:srgbClr val="00008B"/>
                </a:solidFill>
              </a:rPr>
              <a:t>Dimension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&lt;identificador&gt; (&lt;</a:t>
            </a:r>
            <a:r>
              <a:rPr lang="es-AR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maxl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&gt;,...,&lt;</a:t>
            </a:r>
            <a:r>
              <a:rPr lang="es-AR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maxN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&gt;)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Ejemplo: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b="1" spc="-1" dirty="0" smtClean="0">
                <a:solidFill>
                  <a:srgbClr val="0195D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arregloClientes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dirty="0" smtClean="0">
                <a:solidFill>
                  <a:srgbClr val="00008B"/>
                </a:solidFill>
                <a:ea typeface="DejaVu Sans"/>
              </a:rPr>
              <a:t>C</a:t>
            </a:r>
            <a:r>
              <a:rPr lang="es-AR" b="1" dirty="0" smtClean="0">
                <a:solidFill>
                  <a:srgbClr val="00008B"/>
                </a:solidFill>
              </a:rPr>
              <a:t>omo Texto</a:t>
            </a: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lang="es-AR" b="1" dirty="0" err="1" smtClean="0">
                <a:solidFill>
                  <a:srgbClr val="00008B"/>
                </a:solidFill>
              </a:rPr>
              <a:t>Dimension</a:t>
            </a:r>
            <a:r>
              <a:rPr lang="es-AR" b="1" spc="-1" dirty="0" smtClean="0">
                <a:solidFill>
                  <a:srgbClr val="0195D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arregloClientes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[30]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Esta instrucción define un arreglo con el nombre indicado en &lt;identificador&gt; y N dimensiones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Los N parámetros indican la cantidad de dimensiones y el valor máximo de cada una de ellas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 cantidad de dimensiones puede ser una o más, y la máxima cantidad de elementos debe ser una expresión numérica positiva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27</a:t>
            </a:fld>
            <a:endParaRPr lang="es-ES_tradnl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- Identificación Mes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Modifique el código del Ejercicio Identificación mes utilizando arreglos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28</a:t>
            </a:fld>
            <a:endParaRPr lang="es-ES_tradnl" dirty="0"/>
          </a:p>
        </p:txBody>
      </p:sp>
      <p:sp>
        <p:nvSpPr>
          <p:cNvPr id="7" name="CustomShape 3"/>
          <p:cNvSpPr/>
          <p:nvPr/>
        </p:nvSpPr>
        <p:spPr>
          <a:xfrm>
            <a:off x="3519879" y="3552355"/>
            <a:ext cx="2819160" cy="40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29520" rIns="59040" bIns="2952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Longitud = </a:t>
            </a:r>
            <a:r>
              <a:rPr lang="es-AR" sz="1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Length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= 12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Shape 158"/>
          <p:cNvPicPr/>
          <p:nvPr/>
        </p:nvPicPr>
        <p:blipFill>
          <a:blip r:embed="rId3"/>
          <a:srcRect t="19643" r="50483"/>
          <a:stretch/>
        </p:blipFill>
        <p:spPr>
          <a:xfrm>
            <a:off x="1598908" y="4122670"/>
            <a:ext cx="5487660" cy="1325043"/>
          </a:xfrm>
          <a:prstGeom prst="rect">
            <a:avLst/>
          </a:prstGeom>
          <a:ln>
            <a:noFill/>
          </a:ln>
        </p:spPr>
      </p:pic>
      <p:pic>
        <p:nvPicPr>
          <p:cNvPr id="9" name="8 Imagen"/>
          <p:cNvPicPr/>
          <p:nvPr/>
        </p:nvPicPr>
        <p:blipFill>
          <a:blip r:embed="rId4"/>
          <a:stretch/>
        </p:blipFill>
        <p:spPr>
          <a:xfrm rot="21533400">
            <a:off x="7741540" y="2941520"/>
            <a:ext cx="1114204" cy="100693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Repaso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Cada vez que se encuentra una llamada a un </a:t>
            </a:r>
            <a:r>
              <a:rPr lang="es-ES_tradnl" b="1" dirty="0" smtClean="0"/>
              <a:t>método</a:t>
            </a:r>
            <a:r>
              <a:rPr lang="es-ES_tradnl" dirty="0" smtClean="0"/>
              <a:t>:</a:t>
            </a:r>
          </a:p>
          <a:p>
            <a:pPr lvl="1"/>
            <a:r>
              <a:rPr lang="es-ES" dirty="0" smtClean="0"/>
              <a:t>El programa ejecuta el código del método hasta que termina </a:t>
            </a:r>
          </a:p>
          <a:p>
            <a:pPr lvl="1"/>
            <a:r>
              <a:rPr lang="es-ES" dirty="0" smtClean="0"/>
              <a:t>Vuelve a la siguiente línea del lugar donde partió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</a:t>
            </a:fld>
            <a:endParaRPr lang="es-ES_tradnl"/>
          </a:p>
        </p:txBody>
      </p:sp>
      <p:sp>
        <p:nvSpPr>
          <p:cNvPr id="8" name="CustomShape 4"/>
          <p:cNvSpPr/>
          <p:nvPr/>
        </p:nvSpPr>
        <p:spPr>
          <a:xfrm>
            <a:off x="118180" y="4335668"/>
            <a:ext cx="5203120" cy="149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opcionMenu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dibujarGuiones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</a:t>
            </a:r>
            <a:r>
              <a:rPr lang="es-AR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la operacion es: "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numero1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+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numero2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5486400" y="4428903"/>
            <a:ext cx="4441320" cy="13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dibujarGuiones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x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Saltar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"-"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11" name="Conector curvado 10"/>
          <p:cNvCxnSpPr/>
          <p:nvPr/>
        </p:nvCxnSpPr>
        <p:spPr>
          <a:xfrm flipV="1">
            <a:off x="2159000" y="4610100"/>
            <a:ext cx="3327400" cy="203200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12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- Identificación Mes </a:t>
            </a:r>
            <a:r>
              <a:rPr lang="mr-IN" sz="3100" i="1" dirty="0" smtClean="0"/>
              <a:t>–</a:t>
            </a:r>
            <a:r>
              <a:rPr lang="es-AR" sz="3100" i="1" dirty="0" smtClean="0"/>
              <a:t>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Proceso</a:t>
            </a:r>
            <a:r>
              <a:rPr lang="es-AR" sz="1200" dirty="0" smtClean="0">
                <a:solidFill>
                  <a:srgbClr val="000000"/>
                </a:solidFill>
              </a:rPr>
              <a:t> meses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Texto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"Enero"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"Febrero"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"Marzo"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"Abril"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4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"Mayo"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5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"Junio"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6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"Julio"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7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"Agosto“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8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"Septiembre"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9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"Octubre“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"Noviembre"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"Diciembre"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</a:t>
            </a:r>
            <a:r>
              <a:rPr lang="es-AR" sz="1200" dirty="0" err="1" smtClean="0">
                <a:solidFill>
                  <a:srgbClr val="FF0000"/>
                </a:solidFill>
              </a:rPr>
              <a:t>nro</a:t>
            </a:r>
            <a:r>
              <a:rPr lang="es-AR" sz="1200" dirty="0" smtClean="0">
                <a:solidFill>
                  <a:srgbClr val="FF0000"/>
                </a:solidFill>
              </a:rPr>
              <a:t> de mes"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nroMes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indice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nroMes </a:t>
            </a:r>
            <a:r>
              <a:rPr lang="es-AR" sz="1200" b="1" dirty="0" smtClean="0">
                <a:solidFill>
                  <a:srgbClr val="000000"/>
                </a:solidFill>
              </a:rPr>
              <a:t>–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mes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29</a:t>
            </a:fld>
            <a:endParaRPr lang="es-ES_tradnl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>
                <a:solidFill>
                  <a:prstClr val="black"/>
                </a:solidFill>
              </a:rPr>
              <a:t> Ejercicio - Identificación Mes </a:t>
            </a:r>
            <a:r>
              <a:rPr lang="mr-IN" sz="3100" i="1" dirty="0">
                <a:solidFill>
                  <a:prstClr val="black"/>
                </a:solidFill>
              </a:rPr>
              <a:t>–</a:t>
            </a:r>
            <a:r>
              <a:rPr lang="es-AR" sz="3100" i="1" dirty="0">
                <a:solidFill>
                  <a:prstClr val="black"/>
                </a:solidFill>
              </a:rPr>
              <a:t> Código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Proceso</a:t>
            </a:r>
            <a:r>
              <a:rPr lang="es-AR" sz="1200" dirty="0" smtClean="0">
                <a:solidFill>
                  <a:srgbClr val="000000"/>
                </a:solidFill>
              </a:rPr>
              <a:t> meses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Texto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"Enero"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"Febrero"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"Marzo"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"Abril"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4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"Mayo"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5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"Junio"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6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"Julio"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7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"Agosto“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8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"Septiembre"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9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"Octubre“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"Noviembre"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"Diciembre"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</a:t>
            </a:r>
            <a:r>
              <a:rPr lang="es-AR" sz="1200" dirty="0" err="1" smtClean="0">
                <a:solidFill>
                  <a:srgbClr val="FF0000"/>
                </a:solidFill>
              </a:rPr>
              <a:t>nro</a:t>
            </a:r>
            <a:r>
              <a:rPr lang="es-AR" sz="1200" dirty="0" smtClean="0">
                <a:solidFill>
                  <a:srgbClr val="FF0000"/>
                </a:solidFill>
              </a:rPr>
              <a:t> de mes"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–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mes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30</a:t>
            </a:fld>
            <a:endParaRPr lang="es-ES_tradnl" dirty="0"/>
          </a:p>
        </p:txBody>
      </p:sp>
      <p:sp>
        <p:nvSpPr>
          <p:cNvPr id="6" name="5 Rectángulo"/>
          <p:cNvSpPr/>
          <p:nvPr/>
        </p:nvSpPr>
        <p:spPr>
          <a:xfrm>
            <a:off x="914400" y="5741580"/>
            <a:ext cx="1913860" cy="3402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6 CuadroTexto"/>
          <p:cNvSpPr txBox="1"/>
          <p:nvPr/>
        </p:nvSpPr>
        <p:spPr>
          <a:xfrm>
            <a:off x="4582633" y="5380074"/>
            <a:ext cx="4034118" cy="646331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AR" dirty="0" smtClean="0"/>
              <a:t>Recuerde  que al ser el arreglo en base 0 </a:t>
            </a:r>
          </a:p>
          <a:p>
            <a:r>
              <a:rPr lang="es-AR" dirty="0" smtClean="0"/>
              <a:t>hay que restar 1 al </a:t>
            </a:r>
            <a:r>
              <a:rPr lang="es-AR" dirty="0" err="1" smtClean="0"/>
              <a:t>indice</a:t>
            </a:r>
            <a:endParaRPr lang="es-AR" dirty="0"/>
          </a:p>
        </p:txBody>
      </p:sp>
      <p:cxnSp>
        <p:nvCxnSpPr>
          <p:cNvPr id="9" name="8 Conector recto"/>
          <p:cNvCxnSpPr>
            <a:stCxn id="6" idx="3"/>
            <a:endCxn id="7" idx="1"/>
          </p:cNvCxnSpPr>
          <p:nvPr/>
        </p:nvCxnSpPr>
        <p:spPr>
          <a:xfrm flipV="1">
            <a:off x="2828260" y="5703240"/>
            <a:ext cx="1754373" cy="2084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Arreglo de Números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números y se los muestre al usuario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arreglo debe ser llamado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arreglo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debe almacenarlos siguientes datos: 20, 14, 8, 0, 5, 19 y 24.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Mostrar los valores resultantes del arreglo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31</a:t>
            </a:fld>
            <a:endParaRPr lang="es-ES_tradnl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Arreglo de Números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arreglo llamado 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que almacene los siguientes datos: 20, 14, 8, 0, 5, 19 y 24 y se los muestre al usuario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 utilizar arreglos en base cero los elementos validos van de 0 a n-1, donde n es el tamaño del arreglo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 el ejemplo 1 las posiciones/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del 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entonces van desde 0 a 7-1, es decir de 0 a 6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32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689635" y="4369981"/>
            <a:ext cx="7401741" cy="182075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414588"/>
            <a:ext cx="7886700" cy="4096750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33</a:t>
            </a:fld>
            <a:endParaRPr lang="es-ES_tradnl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34</a:t>
            </a:fld>
            <a:endParaRPr lang="es-ES_tradnl" dirty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26768" y="2160000"/>
            <a:ext cx="4817200" cy="3121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Números Deseados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200000"/>
              </a:lnSpc>
              <a:spcBef>
                <a:spcPts val="800"/>
              </a:spcBef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dimensión 5 y llénelo con los números que el usuario desee</a:t>
            </a:r>
          </a:p>
          <a:p>
            <a:pPr>
              <a:lnSpc>
                <a:spcPct val="200000"/>
              </a:lnSpc>
              <a:spcBef>
                <a:spcPts val="800"/>
              </a:spcBef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Muestre los números del arreglo al usuario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35</a:t>
            </a:fld>
            <a:endParaRPr lang="es-ES_tradnl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Números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49" y="2160000"/>
            <a:ext cx="8196373" cy="4351338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NroArregloUsr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A0522D"/>
                </a:solidFill>
              </a:rPr>
              <a:t>5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numero que desea incorporar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"El numero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es “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endParaRPr lang="es-AR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36</a:t>
            </a:fld>
            <a:endParaRPr lang="es-ES_tradnl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Números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49" y="2160000"/>
            <a:ext cx="8196373" cy="4351338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NroArregloUsr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A0522D"/>
                </a:solidFill>
              </a:rPr>
              <a:t>5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numero que desea incorporar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"El numero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es “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endParaRPr lang="es-AR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37</a:t>
            </a:fld>
            <a:endParaRPr lang="es-ES_tradnl" dirty="0"/>
          </a:p>
        </p:txBody>
      </p:sp>
      <p:pic>
        <p:nvPicPr>
          <p:cNvPr id="645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95584" y="2371060"/>
            <a:ext cx="4819766" cy="3496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Nombres Deseados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dimensión deseada por el usuario y llénelo con los nombres que el usuario desee</a:t>
            </a: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arreglo de las posiciones que desee el usuario y llenarlo con nombres de personas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38</a:t>
            </a:fld>
            <a:endParaRPr lang="es-ES_tradn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 con Retorno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Sintaxis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81023" y="2743379"/>
            <a:ext cx="9062945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retorno=nombre_del_metodo</a:t>
            </a:r>
            <a:r>
              <a:rPr lang="es-AR" sz="21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argumento_1,argumento_2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,...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3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Nombres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14670" y="2160000"/>
            <a:ext cx="8357190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NombresPersonas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la dimensión del arreglo: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el nombre que quiere poner en el lugar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": “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buNone/>
            </a:pP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"La persona que ingreso en la posición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 es: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endParaRPr lang="es-AR" sz="14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39</a:t>
            </a:fld>
            <a:endParaRPr lang="es-ES_tradnl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Nombres Deseados - Código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14670" y="2160000"/>
            <a:ext cx="8357190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NombresPersonas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la dimensión del arreglo: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el nombre que quiere poner en el lugar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": “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buNone/>
            </a:pP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"La persona que ingreso en la posición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 es: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endParaRPr lang="es-AR" sz="14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40</a:t>
            </a:fld>
            <a:endParaRPr lang="es-ES_tradnl" dirty="0"/>
          </a:p>
        </p:txBody>
      </p:sp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76600" y="2160000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Dos Arreglos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dos arreglos uno que almacene 2 nombres y otro que almacene 3 números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41</a:t>
            </a:fld>
            <a:endParaRPr lang="es-ES_tradnl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Dos Arreglos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DosArreglos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Caracter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nombre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numero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a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b="1" dirty="0" smtClean="0">
              <a:solidFill>
                <a:srgbClr val="00008B"/>
              </a:solidFill>
            </a:endParaRP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nombre en la posición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numero en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42</a:t>
            </a:fld>
            <a:endParaRPr lang="es-ES_tradnl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Dos Arreglos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DosArreglos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Caracter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nombre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numero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a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b="1" dirty="0" smtClean="0">
              <a:solidFill>
                <a:srgbClr val="00008B"/>
              </a:solidFill>
            </a:endParaRP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nombre en la posición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numero en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43</a:t>
            </a:fld>
            <a:endParaRPr lang="es-ES_tradnl" dirty="0"/>
          </a:p>
        </p:txBody>
      </p:sp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67987" y="2299478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Suma Elementos Arreglo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Construya un algoritmo que sume todos los elementos de un arreglo de tamaño N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dimensión del arreglo es ingresada por el usuario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Los elementos (números) del arreglo son ingresados por el usuario</a:t>
            </a: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Suma Elementos Arreglo -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SumaArreglo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la dimensión del arreglo deseada: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</a:t>
            </a:r>
            <a:r>
              <a:rPr lang="es-AR" sz="1600" dirty="0" err="1" smtClean="0">
                <a:solidFill>
                  <a:srgbClr val="FF0000"/>
                </a:solidFill>
              </a:rPr>
              <a:t>nro</a:t>
            </a:r>
            <a:r>
              <a:rPr lang="es-AR" sz="1600" dirty="0" smtClean="0">
                <a:solidFill>
                  <a:srgbClr val="FF0000"/>
                </a:solidFill>
              </a:rPr>
              <a:t> que va en la posición: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+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"Los números del arreglo son: "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"La suma del arreglo es: "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Suma Elementos Arreglo -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SumaArreglo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la dimensión del arreglo deseada: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</a:t>
            </a:r>
            <a:r>
              <a:rPr lang="es-AR" sz="1600" dirty="0" err="1" smtClean="0">
                <a:solidFill>
                  <a:srgbClr val="FF0000"/>
                </a:solidFill>
              </a:rPr>
              <a:t>nro</a:t>
            </a:r>
            <a:r>
              <a:rPr lang="es-AR" sz="1600" dirty="0" smtClean="0">
                <a:solidFill>
                  <a:srgbClr val="FF0000"/>
                </a:solidFill>
              </a:rPr>
              <a:t> que va en la posición: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+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"Los números del arreglo son: "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"La suma del arreglo es: "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69735" y="2347984"/>
            <a:ext cx="4570228" cy="3598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Completar Arreglo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Llenar un vector de 10 posiciones con números aleatorios entre 0 y 99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los números aleatorios </a:t>
            </a:r>
            <a:r>
              <a:rPr lang="es-AR" sz="2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PSeInt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utiliza la función Azar, ésta escoge un entero aleatorio entre 0 y x-1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Completar Arreglo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7596" y="2600324"/>
            <a:ext cx="8739963" cy="391101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CompletarArreglo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smtClean="0">
                <a:solidFill>
                  <a:srgbClr val="A0522D"/>
                </a:solidFill>
              </a:rPr>
              <a:t>10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"El numero en la </a:t>
            </a:r>
            <a:r>
              <a:rPr lang="es-AR" sz="1800" dirty="0" err="1" smtClean="0">
                <a:solidFill>
                  <a:srgbClr val="FF0000"/>
                </a:solidFill>
              </a:rPr>
              <a:t>posicion</a:t>
            </a:r>
            <a:r>
              <a:rPr lang="es-AR" sz="1800" dirty="0" smtClean="0">
                <a:solidFill>
                  <a:srgbClr val="FF0000"/>
                </a:solidFill>
              </a:rPr>
              <a:t>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es “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endParaRPr lang="es-AR" sz="1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Ámbito de las Variables (Concepto)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Completar Arreglo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7596" y="2160000"/>
            <a:ext cx="8739963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CompletarArreglo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smtClean="0">
                <a:solidFill>
                  <a:srgbClr val="A0522D"/>
                </a:solidFill>
              </a:rPr>
              <a:t>10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"El numero en la </a:t>
            </a:r>
            <a:r>
              <a:rPr lang="es-AR" sz="1800" dirty="0" err="1" smtClean="0">
                <a:solidFill>
                  <a:srgbClr val="FF0000"/>
                </a:solidFill>
              </a:rPr>
              <a:t>posicion</a:t>
            </a:r>
            <a:r>
              <a:rPr lang="es-AR" sz="1800" dirty="0" smtClean="0">
                <a:solidFill>
                  <a:srgbClr val="FF0000"/>
                </a:solidFill>
              </a:rPr>
              <a:t>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es “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endParaRPr lang="es-AR" sz="1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95207" y="3178917"/>
            <a:ext cx="4848761" cy="33324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Arreglos (Ejercicios)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972985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Datos</a:t>
            </a:r>
            <a:br>
              <a:rPr lang="es-ES_tradnl" b="1" dirty="0" smtClean="0"/>
            </a:br>
            <a:r>
              <a:rPr lang="es-ES_tradnl" sz="2800" i="1" dirty="0" smtClean="0"/>
              <a:t>Sumar Dos Arreglos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Sumar los elementos de cada una de las posiciones de dos </a:t>
            </a:r>
            <a:r>
              <a:rPr lang="es-ES_tradnl" sz="2400" dirty="0" smtClean="0"/>
              <a:t>arreglos y </a:t>
            </a:r>
            <a:r>
              <a:rPr lang="es-ES_tradnl" sz="2400" dirty="0"/>
              <a:t>guardar el resultado en otro </a:t>
            </a:r>
            <a:r>
              <a:rPr lang="es-ES_tradnl" sz="2400" dirty="0" smtClean="0"/>
              <a:t>arreglo</a:t>
            </a:r>
            <a:endParaRPr lang="es-ES_tradnl" sz="2400" dirty="0"/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El arreglo tiene dimensión 6 y los números de los dos vectores los carga el usuario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4759888" y="3671023"/>
            <a:ext cx="4140000" cy="2880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Rectángulo 6"/>
          <p:cNvSpPr/>
          <p:nvPr/>
        </p:nvSpPr>
        <p:spPr>
          <a:xfrm>
            <a:off x="244080" y="4129759"/>
            <a:ext cx="4515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v1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v2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6, 9, 2, 5, 9, 4</a:t>
            </a:r>
          </a:p>
          <a:p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vSuma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 = 	7, 12, 9, 14, 18, 9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8523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000" b="1" dirty="0" smtClean="0"/>
              <a:t>Almacene</a:t>
            </a:r>
            <a:r>
              <a:rPr lang="es-ES_tradnl" sz="2000" dirty="0" smtClean="0"/>
              <a:t> en un arreglo de tamaño</a:t>
            </a:r>
            <a:r>
              <a:rPr lang="es-ES_tradnl" sz="2000" b="1" dirty="0" smtClean="0"/>
              <a:t> N </a:t>
            </a:r>
            <a:r>
              <a:rPr lang="es-ES_tradnl" sz="2000" dirty="0" smtClean="0"/>
              <a:t>los números ingresados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dirty="0" smtClean="0"/>
              <a:t>La </a:t>
            </a:r>
            <a:r>
              <a:rPr lang="es-ES_tradnl" sz="2000" b="1" dirty="0"/>
              <a:t>dimensión </a:t>
            </a:r>
            <a:r>
              <a:rPr lang="es-ES_tradnl" sz="2000" b="1" dirty="0" smtClean="0"/>
              <a:t>N </a:t>
            </a:r>
            <a:r>
              <a:rPr lang="es-ES_tradnl" sz="2000" dirty="0" smtClean="0"/>
              <a:t>también es </a:t>
            </a:r>
            <a:r>
              <a:rPr lang="es-ES_tradnl" sz="2000" dirty="0"/>
              <a:t>ingresada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b="1" dirty="0"/>
              <a:t>Muestre</a:t>
            </a:r>
            <a:r>
              <a:rPr lang="es-ES_tradnl" sz="2000" dirty="0"/>
              <a:t> los números del arreglo pero del último al primero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07927" y="4188891"/>
            <a:ext cx="50696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5, 9, 9, 7, 3, 1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71" y="3553290"/>
            <a:ext cx="3293753" cy="28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5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 smtClean="0"/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Almacene en un arreglo de dimensión N números (la cantidad es ingresada por el usuario)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Muestre cuántos números son positivos, cuántos son negativos y cuántos ceros hay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53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78970" y="3863351"/>
            <a:ext cx="69860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0, -7, -9, 1, 0, 0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1 positivos, 2 negativos y 3 ceros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3468" t="33945" r="3681" b="11470"/>
          <a:stretch/>
        </p:blipFill>
        <p:spPr>
          <a:xfrm>
            <a:off x="974716" y="5127767"/>
            <a:ext cx="7194568" cy="138357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718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Arreglos (Resolución)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428644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Datos</a:t>
            </a:r>
            <a:br>
              <a:rPr lang="es-ES_tradnl" b="1" dirty="0" smtClean="0"/>
            </a:br>
            <a:r>
              <a:rPr lang="es-ES_tradnl" sz="2800" i="1" dirty="0" smtClean="0"/>
              <a:t>Sumar Arreglos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Sumar los elementos de cada una de las posiciones de dos vectores y guardar el resultado en otro vector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El arreglo tiene dimensión 6 y los números de los dos vectores los carga el usuario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4759888" y="3671023"/>
            <a:ext cx="4140000" cy="2880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Rectángulo 6"/>
          <p:cNvSpPr/>
          <p:nvPr/>
        </p:nvSpPr>
        <p:spPr>
          <a:xfrm>
            <a:off x="244080" y="4129759"/>
            <a:ext cx="4515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v1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v2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6, 9, 2, 5, 9, 4</a:t>
            </a:r>
          </a:p>
          <a:p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vSuma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 = 	7, 12, 9, 14, 18, 9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8523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 smtClean="0"/>
          </a:p>
          <a:p>
            <a:pPr marL="0" indent="0">
              <a:buNone/>
            </a:pPr>
            <a:r>
              <a:rPr lang="es-ES_tradnl" dirty="0" smtClean="0"/>
              <a:t>1) Definir las variables: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489047" y="3550839"/>
            <a:ext cx="78977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>
              <a:solidFill>
                <a:srgbClr val="000000"/>
              </a:solidFill>
            </a:endParaRP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3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933060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Cargar los valores: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57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9" name="Rectángulo 8"/>
          <p:cNvSpPr/>
          <p:nvPr/>
        </p:nvSpPr>
        <p:spPr>
          <a:xfrm>
            <a:off x="628650" y="2725686"/>
            <a:ext cx="61852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i="1" dirty="0" smtClean="0">
                <a:solidFill>
                  <a:srgbClr val="969696"/>
                </a:solidFill>
                <a:effectLst/>
              </a:rPr>
              <a:t>//Cargo el vector v1</a:t>
            </a:r>
          </a:p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el valor de v1["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2400" dirty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i="1" dirty="0" smtClean="0">
                <a:solidFill>
                  <a:srgbClr val="969696"/>
                </a:solidFill>
                <a:effectLst/>
              </a:rPr>
              <a:t>//Cargo el vector v2</a:t>
            </a:r>
          </a:p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el valor de v2["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2179163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3) Sumar los valores: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8" name="Rectángulo 7"/>
          <p:cNvSpPr/>
          <p:nvPr/>
        </p:nvSpPr>
        <p:spPr>
          <a:xfrm>
            <a:off x="500659" y="2711563"/>
            <a:ext cx="81426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i="1" dirty="0" smtClean="0">
                <a:solidFill>
                  <a:srgbClr val="969696"/>
                </a:solidFill>
                <a:effectLst/>
              </a:rPr>
              <a:t>//Sumo los valores y muestro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endParaRPr lang="es-ES_tradnl" sz="3200" dirty="0">
              <a:solidFill>
                <a:srgbClr val="000000"/>
              </a:solidFill>
            </a:endParaRPr>
          </a:p>
          <a:p>
            <a:pPr lvl="1"/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</a:t>
            </a:r>
            <a:r>
              <a:rPr lang="es-ES_tradnl" sz="3200" dirty="0" err="1" smtClean="0">
                <a:solidFill>
                  <a:srgbClr val="FF0000"/>
                </a:solidFill>
                <a:effectLst/>
              </a:rPr>
              <a:t>vSuma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["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"]="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5478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Ámbito de las Variables</a:t>
            </a:r>
            <a:endParaRPr lang="es-ES_tradnl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16000" indent="-213120" algn="ctr">
              <a:buNone/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Al utilizar funciones se establece un límite para el alcance de las variables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Locales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aquellas que se encuentran dentro de un método. El valor se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Arial"/>
                <a:cs typeface="Arial" pitchFamily="34" charset="0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confina al método en el que está declarada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Globales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las que se definen o están declaradas en el algoritmo principal. Pueden utilizarse en cualquier método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  <p:pic>
        <p:nvPicPr>
          <p:cNvPr id="7" name="6 Imagen" descr="variablesLocalesGlobales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141" y="4191985"/>
            <a:ext cx="3177031" cy="231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9" name="Rectángulo 8"/>
          <p:cNvSpPr/>
          <p:nvPr/>
        </p:nvSpPr>
        <p:spPr>
          <a:xfrm>
            <a:off x="745091" y="1833561"/>
            <a:ext cx="4975940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 smtClean="0">
                <a:solidFill>
                  <a:srgbClr val="000080"/>
                </a:solidFill>
                <a:effectLst/>
              </a:rPr>
              <a:t>Algoritmo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SumarArreglos</a:t>
            </a:r>
            <a:endParaRPr lang="es-ES_tradnl" sz="16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//Cargo el vector v1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"Ingrese el valor de v1["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//Cargo el vector v2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"Ingrese el valor de v2["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//Sumo los valores y muestro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</a:t>
            </a:r>
            <a:r>
              <a:rPr lang="es-ES_tradnl" sz="1600" dirty="0" err="1" smtClean="0">
                <a:solidFill>
                  <a:srgbClr val="FF0000"/>
                </a:solidFill>
                <a:effectLst/>
              </a:rPr>
              <a:t>vSuma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"]="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FinAlgoritmo</a:t>
            </a:r>
            <a:endParaRPr lang="es-ES_tradnl" sz="1600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918" y="1997034"/>
            <a:ext cx="2383654" cy="238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558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000" b="1" dirty="0" smtClean="0"/>
              <a:t>Almacene</a:t>
            </a:r>
            <a:r>
              <a:rPr lang="es-ES_tradnl" sz="2000" dirty="0" smtClean="0"/>
              <a:t> en un arreglo de tamaño</a:t>
            </a:r>
            <a:r>
              <a:rPr lang="es-ES_tradnl" sz="2000" b="1" dirty="0" smtClean="0"/>
              <a:t> N </a:t>
            </a:r>
            <a:r>
              <a:rPr lang="es-ES_tradnl" sz="2000" dirty="0" smtClean="0"/>
              <a:t>los números ingresados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dirty="0" smtClean="0"/>
              <a:t>La </a:t>
            </a:r>
            <a:r>
              <a:rPr lang="es-ES_tradnl" sz="2000" b="1" dirty="0"/>
              <a:t>dimensión </a:t>
            </a:r>
            <a:r>
              <a:rPr lang="es-ES_tradnl" sz="2000" b="1" dirty="0" smtClean="0"/>
              <a:t>N </a:t>
            </a:r>
            <a:r>
              <a:rPr lang="es-ES_tradnl" sz="2000" dirty="0" smtClean="0"/>
              <a:t>también es </a:t>
            </a:r>
            <a:r>
              <a:rPr lang="es-ES_tradnl" sz="2000" dirty="0"/>
              <a:t>ingresada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b="1" dirty="0"/>
              <a:t>Muestre</a:t>
            </a:r>
            <a:r>
              <a:rPr lang="es-ES_tradnl" sz="2000" dirty="0"/>
              <a:t> los números del arreglo pero del último al primero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07927" y="4188891"/>
            <a:ext cx="50696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5, 9, 9, 7, 3, 1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71" y="3553290"/>
            <a:ext cx="3293753" cy="28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5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1) Definir las variables: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89842" y="2728438"/>
            <a:ext cx="716431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"Ingrese la cantidad de números:"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endParaRPr lang="es-ES_tradnl" sz="3200" b="1" dirty="0">
              <a:solidFill>
                <a:srgbClr val="000000"/>
              </a:solidFill>
            </a:endParaRP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/>
          </a:p>
        </p:txBody>
      </p:sp>
      <p:sp>
        <p:nvSpPr>
          <p:cNvPr id="8" name="Elipse 7"/>
          <p:cNvSpPr/>
          <p:nvPr/>
        </p:nvSpPr>
        <p:spPr>
          <a:xfrm>
            <a:off x="2832270" y="4658903"/>
            <a:ext cx="2257426" cy="631497"/>
          </a:xfrm>
          <a:prstGeom prst="ellipse">
            <a:avLst/>
          </a:pr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273745" y="5718185"/>
            <a:ext cx="5021269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>
                <a:latin typeface="Arial" charset="0"/>
                <a:ea typeface="Arial" charset="0"/>
                <a:cs typeface="Arial" charset="0"/>
              </a:rPr>
              <a:t>El tamaño del arreglo no es fijo, depende de la entrada del usuario (o el valor de una variable)</a:t>
            </a:r>
          </a:p>
        </p:txBody>
      </p:sp>
      <p:cxnSp>
        <p:nvCxnSpPr>
          <p:cNvPr id="12" name="Conector recto de flecha 11"/>
          <p:cNvCxnSpPr/>
          <p:nvPr/>
        </p:nvCxnSpPr>
        <p:spPr>
          <a:xfrm flipV="1">
            <a:off x="2414588" y="5322668"/>
            <a:ext cx="1546395" cy="395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67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Cargar el arreglo: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543294" y="2888642"/>
            <a:ext cx="807206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endParaRPr lang="es-ES_tradnl" sz="3200" dirty="0"/>
          </a:p>
        </p:txBody>
      </p:sp>
      <p:sp>
        <p:nvSpPr>
          <p:cNvPr id="7" name="Elipse 6"/>
          <p:cNvSpPr/>
          <p:nvPr/>
        </p:nvSpPr>
        <p:spPr>
          <a:xfrm>
            <a:off x="4432780" y="3280311"/>
            <a:ext cx="2381693" cy="786810"/>
          </a:xfrm>
          <a:prstGeom prst="ellipse">
            <a:avLst/>
          </a:pr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58335" y="5654097"/>
            <a:ext cx="600636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Como el tamaño del arreglo es desconocido, utilizamos </a:t>
            </a:r>
            <a:r>
              <a:rPr lang="es-ES_tradnl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cantidad </a:t>
            </a:r>
            <a:r>
              <a:rPr lang="mr-IN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_tradnl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 1 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como limite de la instrucción </a:t>
            </a: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Para 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>
            <a:stCxn id="9" idx="0"/>
            <a:endCxn id="7" idx="4"/>
          </p:cNvCxnSpPr>
          <p:nvPr/>
        </p:nvCxnSpPr>
        <p:spPr>
          <a:xfrm flipV="1">
            <a:off x="3261516" y="4067121"/>
            <a:ext cx="2362111" cy="15869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6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3) Mostrar al revés: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628650" y="3734354"/>
            <a:ext cx="7886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Sin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Saltar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 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3200" dirty="0"/>
          </a:p>
        </p:txBody>
      </p:sp>
      <p:sp>
        <p:nvSpPr>
          <p:cNvPr id="21" name="Abrir llave 20"/>
          <p:cNvSpPr/>
          <p:nvPr/>
        </p:nvSpPr>
        <p:spPr>
          <a:xfrm rot="5400000">
            <a:off x="3374668" y="1823716"/>
            <a:ext cx="270000" cy="360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Abrir llave 21"/>
          <p:cNvSpPr/>
          <p:nvPr/>
        </p:nvSpPr>
        <p:spPr>
          <a:xfrm rot="5400000">
            <a:off x="5977128" y="2900619"/>
            <a:ext cx="270000" cy="144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Abrir llave 22"/>
          <p:cNvSpPr/>
          <p:nvPr/>
        </p:nvSpPr>
        <p:spPr>
          <a:xfrm rot="5400000">
            <a:off x="7719049" y="2855593"/>
            <a:ext cx="265685" cy="149183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CuadroTexto 23"/>
          <p:cNvSpPr txBox="1"/>
          <p:nvPr/>
        </p:nvSpPr>
        <p:spPr>
          <a:xfrm>
            <a:off x="2409692" y="2691355"/>
            <a:ext cx="219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Empiezo desde el último elemento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5153038" y="2691355"/>
            <a:ext cx="189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Y me detengo en el primero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7206006" y="2691355"/>
            <a:ext cx="1409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mtClean="0">
                <a:latin typeface="Arial" charset="0"/>
                <a:ea typeface="Arial" charset="0"/>
                <a:cs typeface="Arial" charset="0"/>
              </a:rPr>
              <a:t>Restando de a uno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69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28650" y="1967960"/>
            <a:ext cx="552609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smtClean="0">
                <a:solidFill>
                  <a:srgbClr val="000080"/>
                </a:solidFill>
                <a:effectLst/>
              </a:rPr>
              <a:t>Algoritmo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InvertirArreglo</a:t>
            </a:r>
            <a:endParaRPr lang="es-ES_tradnl" sz="20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2000" dirty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la cantidad de números:"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Saltar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 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FinAlgoritmo</a:t>
            </a:r>
            <a:endParaRPr lang="es-ES_tradnl" sz="2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918" y="1997034"/>
            <a:ext cx="2383654" cy="238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114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 smtClean="0"/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Almacene en un arreglo de dimensión N números (la cantidad es ingresada por el usuario)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Muestre cuántos números son positivos, cuántos son negativos y cuántos ceros hay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78970" y="3863351"/>
            <a:ext cx="69860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0, -7, -9, 1, 0, 0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1 positivos, 2 negativos y 3 ceros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3468" t="33945" r="3681" b="11470"/>
          <a:stretch/>
        </p:blipFill>
        <p:spPr>
          <a:xfrm>
            <a:off x="974716" y="5127767"/>
            <a:ext cx="7194568" cy="138357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718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6" y="4776687"/>
            <a:ext cx="2099930" cy="167994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407038" y="4236611"/>
            <a:ext cx="63174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numero"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+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</a:t>
            </a:r>
            <a:endParaRPr lang="es-ES_tradnl" sz="24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arregloNro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=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</a:t>
            </a:r>
            <a:endParaRPr lang="es-ES_tradnl" sz="2400" dirty="0" smtClean="0">
              <a:solidFill>
                <a:srgbClr val="000000"/>
              </a:solidFill>
              <a:effectLst/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</p:txBody>
      </p:sp>
      <p:sp>
        <p:nvSpPr>
          <p:cNvPr id="8" name="Elipse 7"/>
          <p:cNvSpPr/>
          <p:nvPr/>
        </p:nvSpPr>
        <p:spPr>
          <a:xfrm>
            <a:off x="4012886" y="4117818"/>
            <a:ext cx="1360967" cy="680151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418270" y="2462785"/>
            <a:ext cx="4550197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El limite del </a:t>
            </a: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Para 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no puede ser el mismo índice que usamos para acceder al arreglo, porque cambia en cada iteración!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Conector recto de flecha 9"/>
          <p:cNvCxnSpPr>
            <a:stCxn id="9" idx="2"/>
            <a:endCxn id="8" idx="0"/>
          </p:cNvCxnSpPr>
          <p:nvPr/>
        </p:nvCxnSpPr>
        <p:spPr>
          <a:xfrm>
            <a:off x="4693369" y="3386115"/>
            <a:ext cx="1" cy="731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9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203679" y="2363203"/>
            <a:ext cx="684248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i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&lt;-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dimension_arreglo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Hacer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E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un numero"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L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S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&gt;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dirty="0" smtClean="0">
                <a:solidFill>
                  <a:srgbClr val="000000"/>
                </a:solidFill>
                <a:effectLst/>
              </a:rPr>
              <a:t>positivos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positivos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>
                <a:solidFill>
                  <a:srgbClr val="000080"/>
                </a:solidFill>
              </a:rPr>
              <a:t>S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&lt;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000" dirty="0" smtClean="0">
                <a:solidFill>
                  <a:srgbClr val="000000"/>
                </a:solidFill>
                <a:effectLst/>
              </a:rPr>
              <a:t>negativos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negativos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000" dirty="0" smtClean="0">
                <a:solidFill>
                  <a:srgbClr val="000000"/>
                </a:solidFill>
                <a:effectLst/>
              </a:rPr>
              <a:t>ceros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ceros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00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6" y="4776687"/>
            <a:ext cx="2099930" cy="167994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146158" y="2812252"/>
            <a:ext cx="3840948" cy="175432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Dentro del </a:t>
            </a:r>
            <a:r>
              <a:rPr lang="es-ES_tradnl" i="1" dirty="0" smtClean="0">
                <a:latin typeface="Arial" charset="0"/>
                <a:ea typeface="Arial" charset="0"/>
                <a:cs typeface="Arial" charset="0"/>
              </a:rPr>
              <a:t>Para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 para se hacen dos cosas diferentes!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  <a:p>
            <a:pPr marL="342900" indent="-342900" algn="just">
              <a:buAutoNum type="arabicParenR"/>
            </a:pP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Cargar el arreglo</a:t>
            </a:r>
          </a:p>
          <a:p>
            <a:pPr marL="342900" indent="-342900" algn="just">
              <a:buAutoNum type="arabicParenR"/>
            </a:pP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Contar los tipos de enteros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  <a:p>
            <a:pPr algn="just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Esto afecta la modularidad del código y limita su refactorización</a:t>
            </a:r>
          </a:p>
        </p:txBody>
      </p:sp>
      <p:cxnSp>
        <p:nvCxnSpPr>
          <p:cNvPr id="10" name="Conector recto de flecha 9"/>
          <p:cNvCxnSpPr>
            <a:stCxn id="9" idx="1"/>
            <a:endCxn id="15" idx="3"/>
          </p:cNvCxnSpPr>
          <p:nvPr/>
        </p:nvCxnSpPr>
        <p:spPr>
          <a:xfrm flipH="1" flipV="1">
            <a:off x="4274288" y="3040763"/>
            <a:ext cx="871870" cy="6486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redondeado 13"/>
          <p:cNvSpPr/>
          <p:nvPr/>
        </p:nvSpPr>
        <p:spPr>
          <a:xfrm>
            <a:off x="390817" y="3375451"/>
            <a:ext cx="3883471" cy="275190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ángulo redondeado 14"/>
          <p:cNvSpPr/>
          <p:nvPr/>
        </p:nvSpPr>
        <p:spPr>
          <a:xfrm>
            <a:off x="390817" y="2706075"/>
            <a:ext cx="3883471" cy="6693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5" name="Conector recto de flecha 24"/>
          <p:cNvCxnSpPr>
            <a:stCxn id="9" idx="1"/>
            <a:endCxn id="14" idx="3"/>
          </p:cNvCxnSpPr>
          <p:nvPr/>
        </p:nvCxnSpPr>
        <p:spPr>
          <a:xfrm flipH="1">
            <a:off x="4274288" y="3689415"/>
            <a:ext cx="871870" cy="10619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n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4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 smtClean="0"/>
              <a:t>1) Defino las variables y cargo los números en el arreglo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150756" y="2605106"/>
            <a:ext cx="684248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2800" dirty="0">
              <a:solidFill>
                <a:srgbClr val="000000"/>
              </a:solidFill>
            </a:endParaRP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"Ingrese la cantidad de números:”</a:t>
            </a:r>
            <a:endParaRPr lang="es-ES_tradnl" sz="2800" dirty="0">
              <a:solidFill>
                <a:srgbClr val="000000"/>
              </a:solidFill>
            </a:endParaRP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8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95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16000" indent="-213120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Se debe intentar crear métodos con variables locales y pocos parámetros para favorecer la reutilización y el mantenimiento del software</a:t>
            </a:r>
            <a:endParaRPr lang="es-AR" sz="2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pic>
        <p:nvPicPr>
          <p:cNvPr id="6" name="5 Imagen" descr="variablesLocalesGlobal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633" y="3399317"/>
            <a:ext cx="3806455" cy="2902977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Defino las variables para llevar la cuenta: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379449" y="2834283"/>
            <a:ext cx="83851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i="1" dirty="0" smtClean="0">
                <a:solidFill>
                  <a:srgbClr val="969696"/>
                </a:solidFill>
                <a:effectLst/>
              </a:rPr>
              <a:t>//Cuento los valores &gt;0, &lt;0 e =0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641" y="3992330"/>
            <a:ext cx="4014359" cy="258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6899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 smtClean="0"/>
              <a:t>3) Recorro el arreglo y voy contando según corresponda</a:t>
            </a:r>
            <a:endParaRPr lang="es-ES_tradnl" sz="2400" dirty="0"/>
          </a:p>
          <a:p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75487" y="2496677"/>
            <a:ext cx="582122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&gt;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453" y="3813845"/>
            <a:ext cx="4378547" cy="152064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41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458529" y="2254989"/>
            <a:ext cx="394335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400" b="1" dirty="0" smtClean="0">
                <a:solidFill>
                  <a:srgbClr val="000080"/>
                </a:solidFill>
              </a:rPr>
              <a:t>Algoritmo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TiposNumero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"Ingrese la cantidad de números:"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Leer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v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1400" dirty="0" smtClean="0">
                <a:solidFill>
                  <a:srgbClr val="000000"/>
                </a:solidFill>
              </a:rPr>
              <a:t> v</a:t>
            </a:r>
            <a:r>
              <a:rPr lang="es-ES_tradnl" sz="1400" b="1" dirty="0" smtClean="0">
                <a:solidFill>
                  <a:srgbClr val="000000"/>
                </a:solidFill>
              </a:rPr>
              <a:t>[</a:t>
            </a:r>
            <a:r>
              <a:rPr lang="es-ES_tradnl" sz="1400" dirty="0" smtClean="0">
                <a:solidFill>
                  <a:srgbClr val="000000"/>
                </a:solidFill>
              </a:rPr>
              <a:t>cantidad</a:t>
            </a:r>
            <a:r>
              <a:rPr lang="es-ES_tradnl" sz="1400" b="1" dirty="0" smtClean="0">
                <a:solidFill>
                  <a:srgbClr val="000000"/>
                </a:solidFill>
              </a:rPr>
              <a:t>]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Hasta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  <a:r>
              <a:rPr lang="es-ES_tradnl" sz="1400" b="1" dirty="0" smtClean="0">
                <a:solidFill>
                  <a:srgbClr val="000000"/>
                </a:solidFill>
              </a:rPr>
              <a:t>-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1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Paso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1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"Ingrese v["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"]"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Leer</a:t>
            </a:r>
            <a:r>
              <a:rPr lang="es-ES_tradnl" sz="1400" dirty="0" smtClean="0">
                <a:solidFill>
                  <a:srgbClr val="000000"/>
                </a:solidFill>
              </a:rPr>
              <a:t> v</a:t>
            </a:r>
            <a:r>
              <a:rPr lang="es-ES_tradnl" sz="1400" b="1" dirty="0" smtClean="0">
                <a:solidFill>
                  <a:srgbClr val="000000"/>
                </a:solidFill>
              </a:rPr>
              <a:t>[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b="1" dirty="0" smtClean="0">
                <a:solidFill>
                  <a:srgbClr val="000000"/>
                </a:solidFill>
              </a:rPr>
              <a:t>]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FinPara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4699591" y="2362710"/>
            <a:ext cx="402841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Hasta</a:t>
            </a:r>
            <a:r>
              <a:rPr lang="es-ES_tradnl" sz="1400" dirty="0">
                <a:solidFill>
                  <a:srgbClr val="000000"/>
                </a:solidFill>
              </a:rPr>
              <a:t> cantidad </a:t>
            </a:r>
            <a:r>
              <a:rPr lang="es-ES_tradnl" sz="1400" b="1" dirty="0">
                <a:solidFill>
                  <a:srgbClr val="000000"/>
                </a:solidFill>
              </a:rPr>
              <a:t>-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Con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Paso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v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numCero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v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&gt;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numPos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numNeg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numPos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positivos,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numNeg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negativos,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numCero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ceros"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r>
              <a:rPr lang="es-ES_tradnl" sz="1400" b="1" dirty="0" err="1" smtClean="0">
                <a:solidFill>
                  <a:srgbClr val="000080"/>
                </a:solidFill>
              </a:rPr>
              <a:t>FinAlgoritmo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1527395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2314</TotalTime>
  <Words>4290</Words>
  <Application>Microsoft Macintosh PowerPoint</Application>
  <PresentationFormat>Presentación en pantalla (4:3)</PresentationFormat>
  <Paragraphs>873</Paragraphs>
  <Slides>72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72</vt:i4>
      </vt:variant>
    </vt:vector>
  </HeadingPairs>
  <TitlesOfParts>
    <vt:vector size="78" baseType="lpstr">
      <vt:lpstr>Arial</vt:lpstr>
      <vt:lpstr>Calibri</vt:lpstr>
      <vt:lpstr>Consolas</vt:lpstr>
      <vt:lpstr>Courier New</vt:lpstr>
      <vt:lpstr>DejaVu Sans</vt:lpstr>
      <vt:lpstr>Tema de Office</vt:lpstr>
      <vt:lpstr>Técnicas de Programación</vt:lpstr>
      <vt:lpstr>Métodos Repaso</vt:lpstr>
      <vt:lpstr>Métodos Repaso</vt:lpstr>
      <vt:lpstr>Métodos con Retorno Sintaxis</vt:lpstr>
      <vt:lpstr>Técnicas de Programación</vt:lpstr>
      <vt:lpstr>Ámbito de las Variables</vt:lpstr>
      <vt:lpstr>Ámbito de las Variables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Técnicas de Programación</vt:lpstr>
      <vt:lpstr>Buenas Prácticas de Programación</vt:lpstr>
      <vt:lpstr>Buenas Prácticas de Programación</vt:lpstr>
      <vt:lpstr>Técnicas de Programación</vt:lpstr>
      <vt:lpstr>Estructuras de Datos</vt:lpstr>
      <vt:lpstr>Estructuras de Datos - Arreglos</vt:lpstr>
      <vt:lpstr>Estructuras de Datos – Arreglos Ejercicio - Identificación Mes - Código</vt:lpstr>
      <vt:lpstr>Estructuras de Datos – Arreglos Otras Necesidades</vt:lpstr>
      <vt:lpstr>Estructuras de Datos   Arreglos/Listas/Vectores</vt:lpstr>
      <vt:lpstr>Estructuras de Datos   Arreglos/Listas/Vectores</vt:lpstr>
      <vt:lpstr>Arreglos en PSeint</vt:lpstr>
      <vt:lpstr>Arreglos en PSeint</vt:lpstr>
      <vt:lpstr>Estructuras de Datos   Definición de Arreglos </vt:lpstr>
      <vt:lpstr>Estructuras de Datos – Arreglos Ejercicio - Identificación Mes</vt:lpstr>
      <vt:lpstr>Estructuras de Datos – Arreglos Ejercicio - Identificación Mes – Código</vt:lpstr>
      <vt:lpstr>Estructuras de Datos – Arreglos  Ejercicio - Identificación Mes – Código</vt:lpstr>
      <vt:lpstr>Estructuras de Datos – Arreglos Ejercicio – Arreglo de Números</vt:lpstr>
      <vt:lpstr>Estructuras de Datos – Arreglos Ejercicio – Arreglo de Números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Números Deseados</vt:lpstr>
      <vt:lpstr>Estructuras de Datos – Arreglos Ejercicio – Números Deseados - Código</vt:lpstr>
      <vt:lpstr>Estructuras de Datos – Arreglos Ejercicio – Números Deseados - Código</vt:lpstr>
      <vt:lpstr>Estructuras de Datos – Arreglos Ejercicio – Nombres Deseados</vt:lpstr>
      <vt:lpstr>Estructuras de Datos – Arreglos Ejercicio – Nombres Deseados - Código</vt:lpstr>
      <vt:lpstr>Estructuras de Datos – Arreglos Ejercicio – Nombres Deseados - Código</vt:lpstr>
      <vt:lpstr>Estructuras de Datos – Arreglos Ejercicio – Dos Arreglos</vt:lpstr>
      <vt:lpstr>Estructuras de Datos – Arreglos Ejercicio – Dos Arreglos - Código</vt:lpstr>
      <vt:lpstr>Estructuras de Datos – Arreglos Ejercicio – Dos Arreglos - Código</vt:lpstr>
      <vt:lpstr>Estructuras de Datos – Arreglos Ejercicio – Suma Elementos Arreglo</vt:lpstr>
      <vt:lpstr>Estructuras de Datos – Arreglos Ejercicio – Suma Elementos Arreglo - Código</vt:lpstr>
      <vt:lpstr>Estructuras de Datos – Arreglos Ejercicio – Suma Elementos Arreglo - Código</vt:lpstr>
      <vt:lpstr>Estructuras de Datos – Arreglos Ejercicio – Completar Arreglo</vt:lpstr>
      <vt:lpstr>Estructuras de Datos – Arreglos Ejercicio – Completar Arreglo - Código</vt:lpstr>
      <vt:lpstr>Estructuras de Datos – Arreglos Ejercicio – Completar Arreglo - Código</vt:lpstr>
      <vt:lpstr>Técnicas de Programación</vt:lpstr>
      <vt:lpstr>Estructuras de Datos Sumar Dos Arreglos</vt:lpstr>
      <vt:lpstr>Estructuras de Datos Invertir Arreglo</vt:lpstr>
      <vt:lpstr>Estructuras de Datos Tipos de Números en Arreglo</vt:lpstr>
      <vt:lpstr>Técnicas de Programación</vt:lpstr>
      <vt:lpstr>Estructuras de Datos Sumar Arreglos</vt:lpstr>
      <vt:lpstr>Estructuras de Datos Sumar Arreglos</vt:lpstr>
      <vt:lpstr>Estructuras de Datos Sumar Arreglos</vt:lpstr>
      <vt:lpstr>Estructuras de Datos Sumar Arreglos</vt:lpstr>
      <vt:lpstr>Estructuras de Datos Sumar Arreglos</vt:lpstr>
      <vt:lpstr>Estructuras de Datos Invertir Arreglo</vt:lpstr>
      <vt:lpstr>Estructuras de Datos Invertir Arreglo</vt:lpstr>
      <vt:lpstr>Estructuras de Datos Invertir Arreglo</vt:lpstr>
      <vt:lpstr>Estructuras de Datos Invertir Arreglo</vt:lpstr>
      <vt:lpstr>Estructuras de Datos Invertir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Claudio Altamiranda</cp:lastModifiedBy>
  <cp:revision>161</cp:revision>
  <dcterms:created xsi:type="dcterms:W3CDTF">2017-06-08T19:02:43Z</dcterms:created>
  <dcterms:modified xsi:type="dcterms:W3CDTF">2017-10-27T22:19:03Z</dcterms:modified>
</cp:coreProperties>
</file>